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800" r:id="rId2"/>
    <p:sldId id="820" r:id="rId3"/>
    <p:sldId id="827" r:id="rId4"/>
    <p:sldId id="817" r:id="rId5"/>
    <p:sldId id="828" r:id="rId6"/>
    <p:sldId id="829" r:id="rId7"/>
    <p:sldId id="830" r:id="rId8"/>
    <p:sldId id="799" r:id="rId9"/>
  </p:sldIdLst>
  <p:sldSz cx="9144000" cy="5143500" type="screen16x9"/>
  <p:notesSz cx="6808788" cy="9929813"/>
  <p:defaultTextStyle>
    <a:defPPr>
      <a:defRPr lang="ru-RU"/>
    </a:defPPr>
    <a:lvl1pPr algn="l" defTabSz="81624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07500" indent="-49695" algn="l" defTabSz="81624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816242" indent="-100633" algn="l" defTabSz="81624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223742" indent="-150328" algn="l" defTabSz="81624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632484" indent="-201265" algn="l" defTabSz="81624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1789024" algn="l" defTabSz="715609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146828" algn="l" defTabSz="715609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2504633" algn="l" defTabSz="715609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2862438" algn="l" defTabSz="715609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DCFF"/>
    <a:srgbClr val="CCECFF"/>
    <a:srgbClr val="C8E4FF"/>
    <a:srgbClr val="00003E"/>
    <a:srgbClr val="003366"/>
    <a:srgbClr val="FF6600"/>
    <a:srgbClr val="FF9933"/>
    <a:srgbClr val="000000"/>
    <a:srgbClr val="4D4D4D"/>
    <a:srgbClr val="0000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19" autoAdjust="0"/>
    <p:restoredTop sz="94660"/>
  </p:normalViewPr>
  <p:slideViewPr>
    <p:cSldViewPr>
      <p:cViewPr varScale="1">
        <p:scale>
          <a:sx n="147" d="100"/>
          <a:sy n="147" d="100"/>
        </p:scale>
        <p:origin x="-594" y="-102"/>
      </p:cViewPr>
      <p:guideLst>
        <p:guide orient="horz" pos="1620"/>
        <p:guide orient="horz" pos="759"/>
        <p:guide orient="horz" pos="237"/>
        <p:guide orient="horz" pos="3041"/>
        <p:guide pos="2880"/>
        <p:guide pos="708"/>
        <p:guide pos="1560"/>
        <p:guide pos="5140"/>
        <p:guide pos="5521"/>
        <p:guide pos="51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1217" cy="496968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5981" y="1"/>
            <a:ext cx="2951217" cy="496968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r">
              <a:defRPr sz="1200"/>
            </a:lvl1pPr>
          </a:lstStyle>
          <a:p>
            <a:fld id="{F3500F2E-B888-46A8-BFA1-BED0BA6C0041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1259"/>
            <a:ext cx="2951217" cy="496968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5981" y="9431259"/>
            <a:ext cx="2951217" cy="496968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r">
              <a:defRPr sz="1200"/>
            </a:lvl1pPr>
          </a:lstStyle>
          <a:p>
            <a:fld id="{FB022255-B785-416A-94A2-DB351A8647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24883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50475" cy="496491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l" defTabSz="104389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1" y="1"/>
            <a:ext cx="2950475" cy="496491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r" defTabSz="104389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DBAA3E3-A854-4CC4-B4F9-95751CBFE52F}" type="datetimeFigureOut">
              <a:rPr lang="ru-RU"/>
              <a:pPr>
                <a:defRPr/>
              </a:pPr>
              <a:t>18.02.2026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663" y="744538"/>
            <a:ext cx="6621462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13" tIns="45757" rIns="91513" bIns="45757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16663"/>
            <a:ext cx="5447030" cy="4468416"/>
          </a:xfrm>
          <a:prstGeom prst="rect">
            <a:avLst/>
          </a:prstGeom>
        </p:spPr>
        <p:txBody>
          <a:bodyPr vert="horz" lIns="91513" tIns="45757" rIns="91513" bIns="45757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1601"/>
            <a:ext cx="2950475" cy="496491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l" defTabSz="104389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1" y="9431601"/>
            <a:ext cx="2950475" cy="496491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r" defTabSz="104389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AE59AE1-5837-4EDD-9870-A2D3613B81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7281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816242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7500" algn="l" defTabSz="816242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42" algn="l" defTabSz="816242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3742" algn="l" defTabSz="816242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484" algn="l" defTabSz="816242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6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8518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50077-58BF-4F10-B8CC-D2B95C1C5E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9992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4463" indent="0">
              <a:defRPr>
                <a:latin typeface="+mj-lt"/>
              </a:defRPr>
            </a:lvl2pPr>
            <a:lvl3pPr marL="491907" indent="-203719"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 marL="112294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222BE-E850-452C-9635-E97FC462E6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5376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>
            <a:spLocks noChangeArrowheads="1"/>
          </p:cNvSpPr>
          <p:nvPr userDrawn="1"/>
        </p:nvSpPr>
        <p:spPr bwMode="auto">
          <a:xfrm>
            <a:off x="5926139" y="3844926"/>
            <a:ext cx="92392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550" tIns="35775" rIns="71550" bIns="35775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C34FF-CE85-42EB-A269-1B4D0E93F2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3035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Текст 15">
            <a:extLst>
              <a:ext uri="{FF2B5EF4-FFF2-40B4-BE49-F238E27FC236}">
                <a16:creationId xmlns:a16="http://schemas.microsoft.com/office/drawing/2014/main" xmlns="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27538" y="3877631"/>
            <a:ext cx="3787487" cy="273844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4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:a16="http://schemas.microsoft.com/office/drawing/2014/main" xmlns="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27538" y="4151475"/>
            <a:ext cx="3787487" cy="555321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400" b="0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58AA1DA3-E691-2FCC-6D8D-77F50769B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6"/>
            <a:ext cx="951140" cy="27384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Текст 2">
            <a:extLst>
              <a:ext uri="{FF2B5EF4-FFF2-40B4-BE49-F238E27FC236}">
                <a16:creationId xmlns:a16="http://schemas.microsoft.com/office/drawing/2014/main" xmlns="" id="{CFE5093D-E607-B0E3-EBDC-5B1759F4C7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97460" y="2683564"/>
            <a:ext cx="6567616" cy="39745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1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1959C109-4CA2-C036-7E6F-B09730054B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7459" y="3081016"/>
            <a:ext cx="6567617" cy="339554"/>
          </a:xfrm>
        </p:spPr>
        <p:txBody>
          <a:bodyPr>
            <a:normAutofit/>
          </a:bodyPr>
          <a:lstStyle>
            <a:lvl1pPr marL="0" indent="0" algn="ctr">
              <a:buNone/>
              <a:defRPr sz="15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222644942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мес20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" y="2155"/>
            <a:ext cx="395536" cy="51435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indent="0" algn="l" defTabSz="81624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300" dirty="0" smtClean="0">
                <a:solidFill>
                  <a:srgbClr val="002060"/>
                </a:solidFill>
              </a:rPr>
              <a:t>                     </a:t>
            </a:r>
            <a:r>
              <a:rPr lang="ru-RU" sz="1400" dirty="0" smtClean="0">
                <a:solidFill>
                  <a:srgbClr val="003366"/>
                </a:solidFill>
              </a:rPr>
              <a:t>Применение ККТ в современных условиях</a:t>
            </a:r>
            <a:endParaRPr lang="ru-RU" sz="1300" dirty="0">
              <a:solidFill>
                <a:srgbClr val="002060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1" r="20125"/>
          <a:stretch/>
        </p:blipFill>
        <p:spPr bwMode="auto">
          <a:xfrm>
            <a:off x="1" y="130580"/>
            <a:ext cx="395536" cy="366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7503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DBB7B37-DF10-18A1-FFE7-35ECBCE83C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59694" y="2713855"/>
            <a:ext cx="5399902" cy="825353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7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BD7763D7-935C-23E7-7FE5-B856BF1659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59692" y="3694930"/>
            <a:ext cx="5399903" cy="339554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42C7DE29-D9B7-98C7-1AEC-EE3A09EAC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6"/>
            <a:ext cx="951140" cy="27384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677948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750" b="1" i="0">
                <a:solidFill>
                  <a:srgbClr val="005AA9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2/18/2026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027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1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26767" y="3845477"/>
            <a:ext cx="923088" cy="282930"/>
          </a:xfrm>
          <a:prstGeom prst="rect">
            <a:avLst/>
          </a:prstGeom>
          <a:noFill/>
          <a:ln>
            <a:noFill/>
          </a:ln>
          <a:extLst/>
        </p:spPr>
        <p:txBody>
          <a:bodyPr lIns="80147" tIns="40074" rIns="80147" bIns="40074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92" y="1205154"/>
            <a:ext cx="7320689" cy="3621940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8D42EBA-B3AB-440F-8A8D-CF620031D4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44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759380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2572290"/>
            <a:ext cx="7320689" cy="225480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30E15-2C58-4713-A5B5-1FAF59A52D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169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205153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BE24A-73E6-4084-A0E5-A62A533DA3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1324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91150-CC72-49BC-B222-7A2FFB08BB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030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D3ECE-4B1D-4F40-BBB2-4E77FB5CBB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946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48" y="4404858"/>
            <a:ext cx="567428" cy="489188"/>
          </a:xfrm>
        </p:spPr>
        <p:txBody>
          <a:bodyPr/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A345A86D-AB8B-4361-8595-2C58047FF9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431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EC766-4BF8-46EE-B64F-79A5F46226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264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6E06E-CC24-4B74-B084-F2430699FC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0329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9DCA4-1B22-47DB-821B-DB11259754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9863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47" y="367162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847" y="1199754"/>
            <a:ext cx="7343979" cy="36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4767700"/>
            <a:ext cx="2133962" cy="273211"/>
          </a:xfrm>
          <a:prstGeom prst="rect">
            <a:avLst/>
          </a:prstGeom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67" y="4767700"/>
            <a:ext cx="2896867" cy="273211"/>
          </a:xfrm>
          <a:prstGeom prst="rect">
            <a:avLst/>
          </a:prstGeom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>
            <a:lvl1pPr algn="ctr"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4531204"/>
            <a:ext cx="620370" cy="474071"/>
          </a:xfrm>
          <a:prstGeom prst="rect">
            <a:avLst/>
          </a:prstGeom>
        </p:spPr>
        <p:txBody>
          <a:bodyPr vert="horz" lIns="81630" tIns="40815" rIns="81630" bIns="40815" rtlCol="0" anchor="ctr">
            <a:normAutofit/>
          </a:bodyPr>
          <a:lstStyle>
            <a:lvl1pPr algn="ctr"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0A12B565-DA26-4E0B-93E1-7E929A3988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58" r:id="rId4"/>
    <p:sldLayoutId id="2147483766" r:id="rId5"/>
    <p:sldLayoutId id="2147483767" r:id="rId6"/>
    <p:sldLayoutId id="2147483759" r:id="rId7"/>
    <p:sldLayoutId id="2147483760" r:id="rId8"/>
    <p:sldLayoutId id="2147483761" r:id="rId9"/>
    <p:sldLayoutId id="2147483762" r:id="rId10"/>
    <p:sldLayoutId id="2147483949" r:id="rId11"/>
    <p:sldLayoutId id="2147483950" r:id="rId12"/>
    <p:sldLayoutId id="2147483951" r:id="rId13"/>
    <p:sldLayoutId id="2147483952" r:id="rId14"/>
    <p:sldLayoutId id="2147483953" r:id="rId15"/>
    <p:sldLayoutId id="2147483954" r:id="rId16"/>
    <p:sldLayoutId id="2147483955" r:id="rId17"/>
  </p:sldLayoutIdLst>
  <p:transition spd="slow"/>
  <p:hf hdr="0" ftr="0" dt="0"/>
  <p:txStyles>
    <p:titleStyle>
      <a:lvl1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805" algn="l" defTabSz="816242" rtl="0" fontAlgn="base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5609" algn="l" defTabSz="816242" rtl="0" fontAlgn="base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3414" algn="l" defTabSz="816242" rtl="0" fontAlgn="base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31219" algn="l" defTabSz="816242" rtl="0" fontAlgn="base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505" indent="-284505" algn="l" defTabSz="816242" rtl="0" eaLnBrk="0" fontAlgn="base" hangingPunct="0">
        <a:spcBef>
          <a:spcPct val="20000"/>
        </a:spcBef>
        <a:spcAft>
          <a:spcPct val="0"/>
        </a:spcAft>
        <a:buFont typeface="+mj-lt"/>
        <a:defRPr sz="28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73301" algn="l" defTabSz="816242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4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 kern="1200">
          <a:solidFill>
            <a:srgbClr val="504F53"/>
          </a:solidFill>
          <a:latin typeface="+mj-lt"/>
          <a:ea typeface="+mn-ea"/>
          <a:cs typeface="+mn-cs"/>
        </a:defRPr>
      </a:lvl3pPr>
      <a:lvl4pPr marL="1252317" indent="-970297" algn="just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="" xmlns:a16="http://schemas.microsoft.com/office/drawing/2014/main" id="{7724E505-4418-BF1F-3DF9-3A7C8E52E3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35696" y="1707654"/>
            <a:ext cx="5399902" cy="1375089"/>
          </a:xfr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rgbClr val="003366"/>
                </a:solidFill>
                <a:latin typeface="+mn-lt"/>
              </a:rPr>
              <a:t>«Риски </a:t>
            </a:r>
            <a:r>
              <a:rPr lang="ru-RU" sz="2800" dirty="0">
                <a:solidFill>
                  <a:srgbClr val="003366"/>
                </a:solidFill>
                <a:latin typeface="+mn-lt"/>
              </a:rPr>
              <a:t>при работе с контрольно‑кассовой техникой (ККТ)»</a:t>
            </a:r>
            <a:endParaRPr lang="ru-RU" sz="2800" dirty="0" smtClean="0">
              <a:solidFill>
                <a:srgbClr val="003366"/>
              </a:solidFill>
              <a:latin typeface="+mn-lt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8864B762-75B5-F91B-0A8D-EDF465E7C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25000" lnSpcReduction="20000"/>
          </a:bodyPr>
          <a:lstStyle/>
          <a:p>
            <a:fld id="{4C6B8470-55A6-CF4B-ABEF-5E5F70F4E2F5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803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47564" y="231490"/>
            <a:ext cx="8269287" cy="597953"/>
          </a:xfr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dirty="0">
                <a:solidFill>
                  <a:srgbClr val="003366"/>
                </a:solidFill>
                <a:latin typeface="+mn-lt"/>
              </a:rPr>
              <a:t>Что такое ККТ и зачем она нужна</a:t>
            </a:r>
            <a:r>
              <a:rPr lang="ru-RU" sz="1350" dirty="0">
                <a:solidFill>
                  <a:srgbClr val="003366"/>
                </a:solidFill>
                <a:latin typeface="+mn-lt"/>
              </a:rPr>
              <a:t/>
            </a:r>
            <a:br>
              <a:rPr lang="ru-RU" sz="1350" dirty="0">
                <a:solidFill>
                  <a:srgbClr val="003366"/>
                </a:solidFill>
                <a:latin typeface="+mn-lt"/>
              </a:rPr>
            </a:br>
            <a:r>
              <a:rPr lang="ru-RU" sz="1350" dirty="0">
                <a:solidFill>
                  <a:srgbClr val="003366"/>
                </a:solidFill>
                <a:latin typeface="+mn-lt"/>
              </a:rPr>
              <a:t>Контрольно‑кассовая техника (ККТ) — это оборудование для: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631290"/>
              </p:ext>
            </p:extLst>
          </p:nvPr>
        </p:nvGraphicFramePr>
        <p:xfrm>
          <a:off x="791580" y="915567"/>
          <a:ext cx="8208912" cy="41611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0406"/>
                <a:gridCol w="7458506"/>
              </a:tblGrid>
              <a:tr h="7659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rgbClr val="00003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фиксации расчётов с покупателями; </a:t>
                      </a:r>
                    </a:p>
                    <a:p>
                      <a:r>
                        <a:rPr lang="ru-RU" sz="1600" kern="1200" dirty="0" smtClean="0">
                          <a:solidFill>
                            <a:srgbClr val="00003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ctr" fontAlgn="ctr"/>
                      <a:endParaRPr lang="ru-RU" sz="1200" b="1" i="0" u="none" strike="noStrike" dirty="0">
                        <a:solidFill>
                          <a:srgbClr val="00003E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809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0" algn="just" fontAlgn="ctr">
                        <a:lnSpc>
                          <a:spcPct val="100000"/>
                        </a:lnSpc>
                      </a:pPr>
                      <a:r>
                        <a:rPr lang="ru-RU" sz="1600" b="0" i="0" u="none" strike="noStrike" dirty="0" smtClean="0">
                          <a:solidFill>
                            <a:srgbClr val="00003E"/>
                          </a:solidFill>
                          <a:effectLst/>
                          <a:latin typeface="+mn-lt"/>
                        </a:rPr>
                        <a:t>- передачи данных в налоговую службу через оператора фискальных данных (ОФД);</a:t>
                      </a:r>
                    </a:p>
                    <a:p>
                      <a:pPr marL="88900" indent="0" algn="just" fontAlgn="ctr">
                        <a:lnSpc>
                          <a:spcPct val="100000"/>
                        </a:lnSpc>
                      </a:pPr>
                      <a:endParaRPr lang="ru-RU" sz="1200" b="0" i="0" u="none" strike="noStrike" dirty="0">
                        <a:solidFill>
                          <a:srgbClr val="00003E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noFill/>
                  </a:tcPr>
                </a:tc>
              </a:tr>
              <a:tr h="5716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 algn="just" fontAlgn="ctr">
                        <a:lnSpc>
                          <a:spcPct val="100000"/>
                        </a:lnSpc>
                      </a:pPr>
                      <a:r>
                        <a:rPr lang="ru-RU" sz="1600" b="0" i="0" u="none" strike="noStrike" dirty="0" smtClean="0">
                          <a:solidFill>
                            <a:srgbClr val="00003E"/>
                          </a:solidFill>
                          <a:effectLst/>
                          <a:latin typeface="+mn-lt"/>
                        </a:rPr>
                        <a:t> - формирования кассовых чеков (бланков строгой отчетности).</a:t>
                      </a:r>
                    </a:p>
                    <a:p>
                      <a:pPr marL="88900" indent="0" algn="just" fontAlgn="ctr">
                        <a:lnSpc>
                          <a:spcPct val="100000"/>
                        </a:lnSpc>
                      </a:pPr>
                      <a:endParaRPr lang="ru-RU" sz="1200" b="0" i="0" u="none" strike="noStrike" dirty="0">
                        <a:solidFill>
                          <a:srgbClr val="00003E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26476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0" algn="l" fontAlgn="ctr">
                        <a:lnSpc>
                          <a:spcPct val="100000"/>
                        </a:lnSpc>
                      </a:pPr>
                      <a:r>
                        <a:rPr lang="ru-RU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Основная цель: обеспечение прозрачности денежных расчётов и контроль за выручкой.</a:t>
                      </a:r>
                      <a:endParaRPr lang="ru-RU" sz="1600" b="1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noFill/>
                  </a:tcPr>
                </a:tc>
              </a:tr>
              <a:tr h="1516052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 algn="l" fontAlgn="ctr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Нормативная база:</a:t>
                      </a:r>
                    </a:p>
                    <a:p>
                      <a:pPr marL="88900" indent="0" algn="l" fontAlgn="ctr">
                        <a:lnSpc>
                          <a:spcPct val="15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Федеральный закон от 22.05.2003 № 54‑ФЗ «О применении ККТ»;</a:t>
                      </a:r>
                    </a:p>
                    <a:p>
                      <a:pPr marL="88900" indent="0" algn="l" fontAlgn="ctr">
                        <a:lnSpc>
                          <a:spcPct val="15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Приказ Минфина № 88н (перечень индикаторов риска);</a:t>
                      </a:r>
                    </a:p>
                    <a:p>
                      <a:pPr marL="88900" indent="0" algn="l" fontAlgn="ctr">
                        <a:lnSpc>
                          <a:spcPct val="15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Постановление Правительства № 336 (правила проверок).</a:t>
                      </a:r>
                    </a:p>
                    <a:p>
                      <a:pPr marL="88900" indent="0" algn="l" fontAlgn="ctr">
                        <a:lnSpc>
                          <a:spcPct val="150000"/>
                        </a:lnSpc>
                      </a:pPr>
                      <a:endParaRPr lang="ru-RU" sz="1200" b="0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201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47564" y="127616"/>
            <a:ext cx="8269287" cy="805702"/>
          </a:xfr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dirty="0">
                <a:solidFill>
                  <a:srgbClr val="003366"/>
                </a:solidFill>
                <a:latin typeface="+mn-lt"/>
              </a:rPr>
              <a:t>Что считается риском при работе с </a:t>
            </a:r>
            <a:r>
              <a:rPr lang="ru-RU" sz="2000" dirty="0" smtClean="0">
                <a:solidFill>
                  <a:srgbClr val="003366"/>
                </a:solidFill>
                <a:latin typeface="+mn-lt"/>
              </a:rPr>
              <a:t>ККТ</a:t>
            </a:r>
            <a:br>
              <a:rPr lang="ru-RU" sz="2000" dirty="0" smtClean="0">
                <a:solidFill>
                  <a:srgbClr val="003366"/>
                </a:solidFill>
                <a:latin typeface="+mn-lt"/>
              </a:rPr>
            </a:br>
            <a:r>
              <a:rPr lang="ru-RU" sz="1350" dirty="0">
                <a:solidFill>
                  <a:srgbClr val="003366"/>
                </a:solidFill>
                <a:latin typeface="+mn-lt"/>
              </a:rPr>
              <a:t>Индикатор риска — это параметр, который сам по себе не является нарушением, но сигнализирует о возможной проблеме.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077994"/>
              </p:ext>
            </p:extLst>
          </p:nvPr>
        </p:nvGraphicFramePr>
        <p:xfrm>
          <a:off x="791580" y="915567"/>
          <a:ext cx="8208912" cy="41611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0406"/>
                <a:gridCol w="7458506"/>
              </a:tblGrid>
              <a:tr h="765962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rgbClr val="00003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rgbClr val="00003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Признаки, привлекающие внимание ФНС:</a:t>
                      </a:r>
                    </a:p>
                    <a:p>
                      <a:r>
                        <a:rPr lang="ru-RU" sz="1600" kern="1200" dirty="0" smtClean="0">
                          <a:solidFill>
                            <a:srgbClr val="00003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ctr" fontAlgn="ctr"/>
                      <a:endParaRPr lang="ru-RU" sz="1200" b="1" i="0" u="none" strike="noStrike" dirty="0">
                        <a:solidFill>
                          <a:srgbClr val="00003E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80951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0" algn="just" fontAlgn="ctr">
                        <a:lnSpc>
                          <a:spcPct val="100000"/>
                        </a:lnSpc>
                      </a:pPr>
                      <a:r>
                        <a:rPr lang="ru-RU" sz="1600" b="0" i="0" u="none" strike="noStrike" dirty="0" smtClean="0">
                          <a:solidFill>
                            <a:srgbClr val="00003E"/>
                          </a:solidFill>
                          <a:effectLst/>
                          <a:latin typeface="+mn-lt"/>
                        </a:rPr>
                        <a:t> - отсутствие фискальных данных в системе более 60 дней;</a:t>
                      </a:r>
                      <a:endParaRPr lang="ru-RU" sz="1600" b="0" i="0" u="none" strike="noStrike" dirty="0">
                        <a:solidFill>
                          <a:srgbClr val="00003E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noFill/>
                  </a:tcPr>
                </a:tc>
              </a:tr>
              <a:tr h="571680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 algn="just" fontAlgn="ctr">
                        <a:lnSpc>
                          <a:spcPct val="100000"/>
                        </a:lnSpc>
                      </a:pPr>
                      <a:r>
                        <a:rPr lang="ru-RU" sz="1600" b="0" i="0" u="none" strike="noStrike" dirty="0" smtClean="0">
                          <a:solidFill>
                            <a:srgbClr val="00003E"/>
                          </a:solidFill>
                          <a:effectLst/>
                          <a:latin typeface="+mn-lt"/>
                        </a:rPr>
                        <a:t> - высокая доля чеков «Возврат прихода» (≥ 30 % за 30 дней);</a:t>
                      </a:r>
                      <a:endParaRPr lang="ru-RU" sz="1600" b="0" i="0" u="none" strike="noStrike" dirty="0">
                        <a:solidFill>
                          <a:srgbClr val="00003E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26476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0" algn="l" fontAlgn="ctr">
                        <a:lnSpc>
                          <a:spcPct val="100000"/>
                        </a:lnSpc>
                      </a:pPr>
                      <a:r>
                        <a:rPr lang="ru-RU" sz="1600" b="0" i="0" u="none" strike="noStrike" dirty="0" smtClean="0">
                          <a:solidFill>
                            <a:srgbClr val="00003E"/>
                          </a:solidFill>
                          <a:effectLst/>
                          <a:latin typeface="+mn-lt"/>
                        </a:rPr>
                        <a:t> - избыточное количество чеков коррекции (≥ 30 % за 30 дней).</a:t>
                      </a:r>
                      <a:endParaRPr lang="ru-RU" sz="1600" b="0" i="0" u="none" strike="noStrike" dirty="0">
                        <a:solidFill>
                          <a:srgbClr val="00003E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noFill/>
                  </a:tcPr>
                </a:tc>
              </a:tr>
              <a:tr h="1516052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 algn="l" fontAlgn="ctr">
                        <a:lnSpc>
                          <a:spcPct val="150000"/>
                        </a:lnSpc>
                      </a:pPr>
                      <a:r>
                        <a:rPr lang="ru-RU" sz="1600" b="1" i="0" u="none" strike="noStrike" dirty="0" smtClean="0">
                          <a:solidFill>
                            <a:srgbClr val="00003E"/>
                          </a:solidFill>
                          <a:effectLst/>
                          <a:latin typeface="+mn-lt"/>
                        </a:rPr>
                        <a:t>Срабатывание индикатора — не обвинение, а повод для проверки.</a:t>
                      </a:r>
                      <a:endParaRPr lang="ru-RU" sz="1600" b="1" i="0" u="none" strike="noStrike" dirty="0">
                        <a:solidFill>
                          <a:srgbClr val="00003E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741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666099" y="1095586"/>
            <a:ext cx="8460940" cy="3837301"/>
          </a:xfrm>
        </p:spPr>
        <p:txBody>
          <a:bodyPr wrap="square">
            <a:spAutoFit/>
          </a:bodyPr>
          <a:lstStyle/>
          <a:p>
            <a:pPr marL="3175" algn="ctr"/>
            <a:r>
              <a:rPr lang="ru-RU" sz="1600" b="1" dirty="0" err="1">
                <a:solidFill>
                  <a:srgbClr val="00003E"/>
                </a:solidFill>
              </a:rPr>
              <a:t>Непередача</a:t>
            </a:r>
            <a:r>
              <a:rPr lang="ru-RU" sz="1600" b="1" dirty="0">
                <a:solidFill>
                  <a:srgbClr val="00003E"/>
                </a:solidFill>
              </a:rPr>
              <a:t> данных в ФНС</a:t>
            </a:r>
          </a:p>
          <a:p>
            <a:pPr marL="3175" algn="ctr"/>
            <a:r>
              <a:rPr lang="ru-RU" sz="1600" dirty="0">
                <a:solidFill>
                  <a:srgbClr val="00003E"/>
                </a:solidFill>
              </a:rPr>
              <a:t>Причина: поломка ККТ, отключение интернета, ошибки ОФД.</a:t>
            </a:r>
          </a:p>
          <a:p>
            <a:pPr marL="3175" algn="ctr"/>
            <a:r>
              <a:rPr lang="ru-RU" sz="1600" dirty="0">
                <a:solidFill>
                  <a:srgbClr val="00003E"/>
                </a:solidFill>
              </a:rPr>
              <a:t>Последствия: проверка, штраф по ч. 2 ст. 14.5 КоАП РФ.</a:t>
            </a:r>
          </a:p>
          <a:p>
            <a:pPr marL="3175" algn="ctr"/>
            <a:r>
              <a:rPr lang="ru-RU" sz="1600" b="1" dirty="0">
                <a:solidFill>
                  <a:srgbClr val="00003E"/>
                </a:solidFill>
              </a:rPr>
              <a:t>Злоупотребление возвратами</a:t>
            </a:r>
          </a:p>
          <a:p>
            <a:pPr marL="3175" algn="ctr"/>
            <a:r>
              <a:rPr lang="ru-RU" sz="1600" dirty="0">
                <a:solidFill>
                  <a:srgbClr val="00003E"/>
                </a:solidFill>
              </a:rPr>
              <a:t>Причина: попытка скрыть выручку через фиктивные возвраты.</a:t>
            </a:r>
          </a:p>
          <a:p>
            <a:pPr marL="3175" algn="ctr"/>
            <a:r>
              <a:rPr lang="ru-RU" sz="1600" dirty="0">
                <a:solidFill>
                  <a:srgbClr val="00003E"/>
                </a:solidFill>
              </a:rPr>
              <a:t>Последствия: контрольная закупка, доначисление налогов.</a:t>
            </a:r>
          </a:p>
          <a:p>
            <a:pPr marL="3175" algn="ctr"/>
            <a:r>
              <a:rPr lang="ru-RU" sz="1600" b="1" dirty="0">
                <a:solidFill>
                  <a:srgbClr val="00003E"/>
                </a:solidFill>
              </a:rPr>
              <a:t>Частые чеки коррекции</a:t>
            </a:r>
          </a:p>
          <a:p>
            <a:pPr marL="3175" algn="ctr"/>
            <a:r>
              <a:rPr lang="ru-RU" sz="1600" dirty="0">
                <a:solidFill>
                  <a:srgbClr val="00003E"/>
                </a:solidFill>
              </a:rPr>
              <a:t>Причина: ошибки в реквизитах, попытки исправить нарушения постфактум.</a:t>
            </a:r>
          </a:p>
          <a:p>
            <a:pPr marL="3175" algn="ctr"/>
            <a:r>
              <a:rPr lang="ru-RU" sz="1600" dirty="0">
                <a:solidFill>
                  <a:srgbClr val="00003E"/>
                </a:solidFill>
              </a:rPr>
              <a:t>Последствия: запрос документов, выездное обследование.</a:t>
            </a:r>
          </a:p>
          <a:p>
            <a:pPr marL="3175" algn="ctr"/>
            <a:r>
              <a:rPr lang="ru-RU" sz="1600" b="1" dirty="0">
                <a:solidFill>
                  <a:srgbClr val="00003E"/>
                </a:solidFill>
              </a:rPr>
              <a:t>Использование незарегистрированной ККТ</a:t>
            </a:r>
          </a:p>
          <a:p>
            <a:pPr marL="3175" algn="ctr"/>
            <a:r>
              <a:rPr lang="ru-RU" sz="1600" dirty="0">
                <a:solidFill>
                  <a:srgbClr val="00003E"/>
                </a:solidFill>
              </a:rPr>
              <a:t>Причина: экономия на оборудовании, игнорирование требований.</a:t>
            </a:r>
          </a:p>
          <a:p>
            <a:pPr marL="3175" algn="ctr"/>
            <a:r>
              <a:rPr lang="ru-RU" sz="1600" dirty="0">
                <a:solidFill>
                  <a:srgbClr val="00003E"/>
                </a:solidFill>
              </a:rPr>
              <a:t>Последствия: штраф по ч. 4 ст. 14.5 КоАП РФ.</a:t>
            </a:r>
          </a:p>
          <a:p>
            <a:pPr marL="3175" algn="just"/>
            <a:endParaRPr lang="ru-RU" sz="200" b="0" dirty="0" smtClean="0"/>
          </a:p>
          <a:p>
            <a:pPr marL="0" indent="0" algn="just"/>
            <a:r>
              <a:rPr lang="ru-RU" sz="1200" b="0" dirty="0" smtClean="0"/>
              <a:t>        </a:t>
            </a:r>
            <a:endParaRPr lang="ru-RU" sz="1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03548" y="303498"/>
            <a:ext cx="8064500" cy="522168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dirty="0" smtClean="0">
                <a:solidFill>
                  <a:srgbClr val="003366"/>
                </a:solidFill>
              </a:rPr>
              <a:t>Основные </a:t>
            </a:r>
            <a:r>
              <a:rPr lang="ru-RU" sz="2000" dirty="0">
                <a:solidFill>
                  <a:srgbClr val="003366"/>
                </a:solidFill>
              </a:rPr>
              <a:t>риски и их последствия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524875" y="4530725"/>
            <a:ext cx="619125" cy="474663"/>
          </a:xfrm>
        </p:spPr>
        <p:txBody>
          <a:bodyPr/>
          <a:lstStyle/>
          <a:p>
            <a:fld id="{08D42EBA-B3AB-440F-8A8D-CF620031D468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550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539552" y="627534"/>
            <a:ext cx="8460940" cy="5019163"/>
          </a:xfrm>
        </p:spPr>
        <p:txBody>
          <a:bodyPr wrap="square">
            <a:spAutoFit/>
          </a:bodyPr>
          <a:lstStyle/>
          <a:p>
            <a:pPr marL="3175" algn="ctr"/>
            <a:r>
              <a:rPr lang="ru-RU" sz="1600" b="1" dirty="0">
                <a:solidFill>
                  <a:srgbClr val="00003E"/>
                </a:solidFill>
              </a:rPr>
              <a:t>Техническое обеспечение:</a:t>
            </a:r>
          </a:p>
          <a:p>
            <a:pPr marL="3175" algn="ctr"/>
            <a:r>
              <a:rPr lang="ru-RU" sz="1600" dirty="0">
                <a:solidFill>
                  <a:srgbClr val="00003E"/>
                </a:solidFill>
              </a:rPr>
              <a:t>Используйте сертифицированную ККТ.</a:t>
            </a:r>
          </a:p>
          <a:p>
            <a:pPr marL="3175" algn="ctr"/>
            <a:r>
              <a:rPr lang="ru-RU" sz="1600" dirty="0">
                <a:solidFill>
                  <a:srgbClr val="00003E"/>
                </a:solidFill>
              </a:rPr>
              <a:t>Регулярно проверяйте связь с ОФД.</a:t>
            </a:r>
          </a:p>
          <a:p>
            <a:pPr marL="3175" algn="ctr"/>
            <a:r>
              <a:rPr lang="ru-RU" sz="1600" dirty="0">
                <a:solidFill>
                  <a:srgbClr val="00003E"/>
                </a:solidFill>
              </a:rPr>
              <a:t>Храните фискальный накопитель в исправном состоянии.</a:t>
            </a:r>
          </a:p>
          <a:p>
            <a:pPr marL="3175" algn="ctr"/>
            <a:r>
              <a:rPr lang="ru-RU" sz="1600" b="1" dirty="0">
                <a:solidFill>
                  <a:srgbClr val="00003E"/>
                </a:solidFill>
              </a:rPr>
              <a:t>Процедуры работы:</a:t>
            </a:r>
          </a:p>
          <a:p>
            <a:pPr marL="3175" algn="ctr"/>
            <a:r>
              <a:rPr lang="ru-RU" sz="1600" dirty="0">
                <a:solidFill>
                  <a:srgbClr val="00003E"/>
                </a:solidFill>
              </a:rPr>
              <a:t>Обучайте кассиров правилам оформления чеков.</a:t>
            </a:r>
          </a:p>
          <a:p>
            <a:pPr marL="3175" algn="ctr"/>
            <a:r>
              <a:rPr lang="ru-RU" sz="1600" dirty="0">
                <a:solidFill>
                  <a:srgbClr val="00003E"/>
                </a:solidFill>
              </a:rPr>
              <a:t>Контролируйте долю возвратов и коррекций.</a:t>
            </a:r>
          </a:p>
          <a:p>
            <a:pPr marL="3175" algn="ctr"/>
            <a:r>
              <a:rPr lang="ru-RU" sz="1600" dirty="0">
                <a:solidFill>
                  <a:srgbClr val="00003E"/>
                </a:solidFill>
              </a:rPr>
              <a:t>Сохраняйте все документы по ККТ (договоры, акты).</a:t>
            </a:r>
          </a:p>
          <a:p>
            <a:pPr marL="3175" algn="ctr"/>
            <a:r>
              <a:rPr lang="ru-RU" sz="1600" b="1" dirty="0">
                <a:solidFill>
                  <a:srgbClr val="00003E"/>
                </a:solidFill>
              </a:rPr>
              <a:t>Мониторинг:</a:t>
            </a:r>
          </a:p>
          <a:p>
            <a:pPr marL="3175" algn="ctr"/>
            <a:r>
              <a:rPr lang="ru-RU" sz="1600" dirty="0">
                <a:solidFill>
                  <a:srgbClr val="00003E"/>
                </a:solidFill>
              </a:rPr>
              <a:t>Еженедельно проверяйте отчёты в личном кабинете ОФД.</a:t>
            </a:r>
          </a:p>
          <a:p>
            <a:pPr marL="3175" algn="ctr"/>
            <a:r>
              <a:rPr lang="ru-RU" sz="1600" dirty="0">
                <a:solidFill>
                  <a:srgbClr val="00003E"/>
                </a:solidFill>
              </a:rPr>
              <a:t>Отслеживайте уведомления ФНС.</a:t>
            </a:r>
          </a:p>
          <a:p>
            <a:pPr marL="3175" algn="ctr"/>
            <a:r>
              <a:rPr lang="ru-RU" sz="1600" dirty="0">
                <a:solidFill>
                  <a:srgbClr val="00003E"/>
                </a:solidFill>
              </a:rPr>
              <a:t>Своевременно реагируйте на запросы налоговой.</a:t>
            </a:r>
          </a:p>
          <a:p>
            <a:pPr marL="3175" algn="ctr"/>
            <a:r>
              <a:rPr lang="ru-RU" sz="1600" b="1" dirty="0">
                <a:solidFill>
                  <a:srgbClr val="00003E"/>
                </a:solidFill>
              </a:rPr>
              <a:t>Юридическая поддержка:</a:t>
            </a:r>
          </a:p>
          <a:p>
            <a:pPr marL="3175" algn="ctr"/>
            <a:r>
              <a:rPr lang="ru-RU" sz="1600" dirty="0">
                <a:solidFill>
                  <a:srgbClr val="00003E"/>
                </a:solidFill>
              </a:rPr>
              <a:t>Консультируйтесь с бухгалтером по спорным ситуациям.</a:t>
            </a:r>
          </a:p>
          <a:p>
            <a:pPr marL="3175" algn="ctr"/>
            <a:r>
              <a:rPr lang="ru-RU" sz="1600" dirty="0">
                <a:solidFill>
                  <a:srgbClr val="00003E"/>
                </a:solidFill>
              </a:rPr>
              <a:t>Изучайте изменения в законе № 54‑ФЗ.</a:t>
            </a:r>
          </a:p>
          <a:p>
            <a:pPr marL="3175" algn="ctr"/>
            <a:endParaRPr lang="ru-RU" sz="1600" b="1" dirty="0">
              <a:solidFill>
                <a:srgbClr val="00003E"/>
              </a:solidFill>
            </a:endParaRPr>
          </a:p>
          <a:p>
            <a:pPr marL="3175" algn="just"/>
            <a:endParaRPr lang="ru-RU" sz="200" b="0" dirty="0" smtClean="0"/>
          </a:p>
          <a:p>
            <a:pPr marL="0" indent="0" algn="just"/>
            <a:r>
              <a:rPr lang="ru-RU" sz="1200" b="0" dirty="0" smtClean="0"/>
              <a:t>        </a:t>
            </a:r>
            <a:endParaRPr lang="ru-RU" sz="1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03548" y="87474"/>
            <a:ext cx="8064500" cy="522168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dirty="0">
                <a:solidFill>
                  <a:srgbClr val="003366"/>
                </a:solidFill>
              </a:rPr>
              <a:t>Как минимизировать риски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524875" y="4530725"/>
            <a:ext cx="619125" cy="474663"/>
          </a:xfrm>
        </p:spPr>
        <p:txBody>
          <a:bodyPr/>
          <a:lstStyle/>
          <a:p>
            <a:fld id="{08D42EBA-B3AB-440F-8A8D-CF620031D468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326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539552" y="627534"/>
            <a:ext cx="8460940" cy="267093"/>
          </a:xfrm>
        </p:spPr>
        <p:txBody>
          <a:bodyPr wrap="square">
            <a:spAutoFit/>
          </a:bodyPr>
          <a:lstStyle/>
          <a:p>
            <a:pPr marL="3175" algn="ctr"/>
            <a:endParaRPr lang="ru-RU" sz="1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03548" y="87474"/>
            <a:ext cx="8064500" cy="522168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altLang="ru-RU" sz="2000" dirty="0">
                <a:solidFill>
                  <a:srgbClr val="003366"/>
                </a:solidFill>
              </a:rPr>
              <a:t>Принципы проведения коррекции для версий ФФД</a:t>
            </a:r>
            <a:endParaRPr lang="ru-RU" sz="2000" dirty="0">
              <a:solidFill>
                <a:srgbClr val="00336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524875" y="4530725"/>
            <a:ext cx="619125" cy="474663"/>
          </a:xfrm>
        </p:spPr>
        <p:txBody>
          <a:bodyPr/>
          <a:lstStyle/>
          <a:p>
            <a:fld id="{08D42EBA-B3AB-440F-8A8D-CF620031D468}" type="slidenum">
              <a:rPr lang="ru-RU" smtClean="0"/>
              <a:t>6</a:t>
            </a:fld>
            <a:endParaRPr lang="ru-RU" dirty="0"/>
          </a:p>
        </p:txBody>
      </p:sp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3461184"/>
              </p:ext>
            </p:extLst>
          </p:nvPr>
        </p:nvGraphicFramePr>
        <p:xfrm>
          <a:off x="863588" y="627534"/>
          <a:ext cx="7777731" cy="41977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40775"/>
                <a:gridCol w="4236956"/>
              </a:tblGrid>
              <a:tr h="252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baseline="0" dirty="0">
                          <a:solidFill>
                            <a:srgbClr val="003366"/>
                          </a:solidFill>
                          <a:effectLst/>
                        </a:rPr>
                        <a:t>Основание для коррекции</a:t>
                      </a:r>
                      <a:endParaRPr lang="ru-RU" sz="1600" b="1" i="0" u="none" strike="noStrike" baseline="0" dirty="0">
                        <a:solidFill>
                          <a:srgbClr val="003366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863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baseline="0" dirty="0">
                          <a:solidFill>
                            <a:srgbClr val="003366"/>
                          </a:solidFill>
                          <a:effectLst/>
                        </a:rPr>
                        <a:t>ФФД </a:t>
                      </a:r>
                      <a:r>
                        <a:rPr lang="ru-RU" sz="1600" b="1" u="none" strike="noStrike" baseline="0" dirty="0" smtClean="0">
                          <a:solidFill>
                            <a:srgbClr val="003366"/>
                          </a:solidFill>
                          <a:effectLst/>
                        </a:rPr>
                        <a:t>1.05, ФФД 1.1, ФФД 1.2</a:t>
                      </a:r>
                      <a:endParaRPr lang="ru-RU" sz="1600" b="1" i="0" u="none" strike="noStrike" baseline="0" dirty="0">
                        <a:solidFill>
                          <a:srgbClr val="003366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863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87888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baseline="0" dirty="0" smtClean="0">
                          <a:solidFill>
                            <a:srgbClr val="003366"/>
                          </a:solidFill>
                          <a:effectLst/>
                        </a:rPr>
                        <a:t>Неприменение </a:t>
                      </a:r>
                      <a:r>
                        <a:rPr lang="ru-RU" sz="1600" u="none" strike="noStrike" baseline="0" dirty="0">
                          <a:solidFill>
                            <a:srgbClr val="003366"/>
                          </a:solidFill>
                          <a:effectLst/>
                        </a:rPr>
                        <a:t>ККТ</a:t>
                      </a:r>
                      <a:endParaRPr lang="ru-RU" sz="1600" b="0" i="0" u="none" strike="noStrike" baseline="0" dirty="0">
                        <a:solidFill>
                          <a:srgbClr val="003366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8639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600" u="none" strike="noStrike" baseline="0" dirty="0">
                          <a:solidFill>
                            <a:srgbClr val="003366"/>
                          </a:solidFill>
                          <a:effectLst/>
                        </a:rPr>
                        <a:t>Необходимо сформировать кассовые чеки коррекции на каждый расчет, при котором ККТ не применялась.</a:t>
                      </a:r>
                      <a:endParaRPr lang="ru-RU" sz="1600" b="0" i="0" u="none" strike="noStrike" baseline="0" dirty="0">
                        <a:solidFill>
                          <a:srgbClr val="003366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8639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31507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baseline="0" dirty="0">
                          <a:solidFill>
                            <a:srgbClr val="003366"/>
                          </a:solidFill>
                          <a:effectLst/>
                        </a:rPr>
                        <a:t>Помещение ФД в МК, ЖК или ОК без возможности выхода этих ФД в хранилище принятых кассовых чеков</a:t>
                      </a:r>
                      <a:endParaRPr lang="ru-RU" sz="1600" b="0" i="0" u="none" strike="noStrike" baseline="0" dirty="0">
                        <a:solidFill>
                          <a:srgbClr val="003366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8639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600" u="none" strike="noStrike" baseline="0" dirty="0">
                          <a:solidFill>
                            <a:srgbClr val="003366"/>
                          </a:solidFill>
                          <a:effectLst/>
                        </a:rPr>
                        <a:t>Фактически кассовый чек не принят в хранилище корректных кассовых чеков, поэтому, аналогично неприменению ККТ, необходимо сформировать кассовые чеки коррекции на каждый расчет.</a:t>
                      </a:r>
                      <a:endParaRPr lang="ru-RU" sz="1600" b="0" i="0" u="none" strike="noStrike" baseline="0" dirty="0">
                        <a:solidFill>
                          <a:srgbClr val="003366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8639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5126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baseline="0" dirty="0">
                          <a:solidFill>
                            <a:srgbClr val="003366"/>
                          </a:solidFill>
                          <a:effectLst/>
                        </a:rPr>
                        <a:t>В ФД допущена логическая ошибка, либо некорректные данные</a:t>
                      </a:r>
                      <a:endParaRPr lang="ru-RU" sz="1600" b="0" i="0" u="none" strike="noStrike" baseline="0" dirty="0">
                        <a:solidFill>
                          <a:srgbClr val="003366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8639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600" u="none" strike="noStrike" baseline="0" dirty="0">
                          <a:solidFill>
                            <a:srgbClr val="003366"/>
                          </a:solidFill>
                          <a:effectLst/>
                        </a:rPr>
                        <a:t>Кассовый чек принят, поэтому необходимо сначала сформировать кассовый чек на обратную операцию с некорректными реквизитами (обнулить сумму выручки по некорректному расчету), затем необходимо сформировать кассовый чек с исправленными данными</a:t>
                      </a:r>
                      <a:endParaRPr lang="ru-RU" sz="1600" b="0" i="0" u="none" strike="noStrike" baseline="0" dirty="0">
                        <a:solidFill>
                          <a:srgbClr val="003366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8639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726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539552" y="627534"/>
            <a:ext cx="8460940" cy="587181"/>
          </a:xfrm>
        </p:spPr>
        <p:txBody>
          <a:bodyPr wrap="square">
            <a:spAutoFit/>
          </a:bodyPr>
          <a:lstStyle/>
          <a:p>
            <a:pPr marL="3175" algn="ctr"/>
            <a:endParaRPr lang="ru-RU" sz="1600" b="1" dirty="0">
              <a:solidFill>
                <a:srgbClr val="00003E"/>
              </a:solidFill>
            </a:endParaRPr>
          </a:p>
          <a:p>
            <a:pPr marL="3175" algn="just"/>
            <a:endParaRPr lang="ru-RU" sz="200" b="0" dirty="0" smtClean="0"/>
          </a:p>
          <a:p>
            <a:pPr marL="0" indent="0" algn="just"/>
            <a:r>
              <a:rPr lang="ru-RU" sz="1200" b="0" dirty="0" smtClean="0"/>
              <a:t>        </a:t>
            </a:r>
            <a:endParaRPr lang="ru-RU" sz="1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03547" y="87474"/>
            <a:ext cx="8280919" cy="522168"/>
          </a:xfrm>
        </p:spPr>
        <p:txBody>
          <a:bodyPr/>
          <a:lstStyle/>
          <a:p>
            <a:pPr algn="ctr" defTabSz="357896"/>
            <a:r>
              <a:rPr lang="ru-RU" sz="1600" dirty="0" smtClean="0">
                <a:solidFill>
                  <a:srgbClr val="003366"/>
                </a:solidFill>
                <a:latin typeface="Bookman Old Style" panose="02050604050505020204" pitchFamily="18" charset="0"/>
              </a:rPr>
              <a:t>Исправление ошибок </a:t>
            </a:r>
            <a:r>
              <a:rPr lang="ru-RU" sz="1600" dirty="0">
                <a:solidFill>
                  <a:srgbClr val="003366"/>
                </a:solidFill>
                <a:latin typeface="Bookman Old Style" panose="02050604050505020204" pitchFamily="18" charset="0"/>
              </a:rPr>
              <a:t>– </a:t>
            </a:r>
            <a:r>
              <a:rPr lang="ru-RU" sz="1600" dirty="0" smtClean="0">
                <a:solidFill>
                  <a:srgbClr val="003366"/>
                </a:solidFill>
                <a:latin typeface="Bookman Old Style" panose="02050604050505020204" pitchFamily="18" charset="0"/>
              </a:rPr>
              <a:t>формирование кассовых чеков </a:t>
            </a:r>
            <a:r>
              <a:rPr lang="ru-RU" sz="1600" dirty="0">
                <a:solidFill>
                  <a:srgbClr val="003366"/>
                </a:solidFill>
                <a:latin typeface="Bookman Old Style" panose="02050604050505020204" pitchFamily="18" charset="0"/>
              </a:rPr>
              <a:t>коррекции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524875" y="4530725"/>
            <a:ext cx="619125" cy="474663"/>
          </a:xfrm>
        </p:spPr>
        <p:txBody>
          <a:bodyPr/>
          <a:lstStyle/>
          <a:p>
            <a:fld id="{08D42EBA-B3AB-440F-8A8D-CF620031D468}" type="slidenum">
              <a:rPr lang="ru-RU" smtClean="0"/>
              <a:t>7</a:t>
            </a:fld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0" t="16941" r="5520" b="60926"/>
          <a:stretch/>
        </p:blipFill>
        <p:spPr bwMode="auto">
          <a:xfrm>
            <a:off x="655189" y="615123"/>
            <a:ext cx="8113943" cy="1117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78724" y="1687176"/>
            <a:ext cx="7956883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35789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</a:t>
            </a:r>
            <a:r>
              <a:rPr kumimoji="0" lang="ru-RU" sz="1000" b="0" i="0" u="none" strike="noStrike" kern="0" cap="none" spc="0" normalizeH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</a:rPr>
              <a:t>…Дополнительно сообщается, что </a:t>
            </a:r>
            <a:r>
              <a:rPr kumimoji="0" lang="ru-RU" sz="1000" b="1" i="0" u="none" strike="noStrike" kern="0" cap="none" spc="0" normalizeH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</a:rPr>
              <a:t>каждая корректируемая сумма расчета должна отражаться в кассовом чеке коррекции отдельной строкой</a:t>
            </a:r>
            <a:r>
              <a:rPr kumimoji="0" lang="ru-RU" sz="1000" b="0" i="0" u="none" strike="noStrike" kern="0" cap="none" spc="0" normalizeH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</a:rPr>
              <a:t>. Указание в кассовом чеке коррекции только общей суммы корректируемых расчетов при корректировке, как ранее осуществленных с применением ККТ расчетов с ошибкой, так и при корректировке расчетов, ранее произведенных без применения ККТ, не может являться достаточным для установления события административного правонарушения (поскольку невозможно идентифицировать из такой суммы конкретный расчет).</a:t>
            </a:r>
          </a:p>
          <a:p>
            <a:pPr marL="0" marR="0" lvl="0" indent="0" algn="just" defTabSz="35789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0" cap="none" spc="0" normalizeH="0" noProof="0" dirty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</a:endParaRPr>
          </a:p>
          <a:p>
            <a:pPr marL="0" marR="0" lvl="0" indent="0" algn="just" defTabSz="35789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</a:rPr>
              <a:t>	Учитывая изложенное, в случае корректировки только общей суммой расчетов при использовании форматов фискальных документов версий 1.05 и ниже в целях освобождения от административной ответственности на основании примечания к статье 14.5 КоАП РФ пользователю необходимо в обязательном порядке направить в налоговые органы в дополнение к сформированным кассовым чекам коррекции и (или) новым кассовым чекам, сформированным для исправления некорректных кассовых чеков, сведения и документы достаточные для установления каждого события административного правонарушения, т.е. идентификации каждого конкретного расчета.</a:t>
            </a:r>
            <a:endParaRPr kumimoji="0" lang="ru-RU" sz="1000" b="0" i="0" u="none" strike="noStrike" kern="0" cap="none" spc="0" normalizeH="0" noProof="0" dirty="0">
              <a:ln>
                <a:noFill/>
              </a:ln>
              <a:solidFill>
                <a:srgbClr val="003366"/>
              </a:solidFill>
              <a:effectLst/>
              <a:uLnTx/>
              <a:uFillTx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43927" y="3676901"/>
            <a:ext cx="145745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357896" fontAlgn="auto">
              <a:spcBef>
                <a:spcPts val="0"/>
              </a:spcBef>
              <a:spcAft>
                <a:spcPts val="0"/>
              </a:spcAft>
            </a:pPr>
            <a:r>
              <a:rPr lang="ru-RU" sz="1000" dirty="0">
                <a:solidFill>
                  <a:srgbClr val="003366"/>
                </a:solidFill>
                <a:latin typeface="Arial"/>
              </a:rPr>
              <a:t>Письма ФНС России: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5189" y="3676901"/>
            <a:ext cx="4046257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57896"/>
            <a:endParaRPr lang="ru-RU" sz="900" dirty="0" smtClean="0">
              <a:solidFill>
                <a:prstClr val="black"/>
              </a:solidFill>
            </a:endParaRPr>
          </a:p>
          <a:p>
            <a:pPr defTabSz="357896"/>
            <a:r>
              <a:rPr lang="ru-RU" sz="1000" dirty="0" smtClean="0">
                <a:solidFill>
                  <a:srgbClr val="003366"/>
                </a:solidFill>
              </a:rPr>
              <a:t>от </a:t>
            </a:r>
            <a:r>
              <a:rPr lang="ru-RU" sz="1000" dirty="0">
                <a:solidFill>
                  <a:srgbClr val="003366"/>
                </a:solidFill>
              </a:rPr>
              <a:t>06.08.2018 № ЕД-4-20/15240</a:t>
            </a:r>
            <a:r>
              <a:rPr lang="ru-RU" sz="1000" dirty="0" smtClean="0">
                <a:solidFill>
                  <a:srgbClr val="003366"/>
                </a:solidFill>
              </a:rPr>
              <a:t>@ </a:t>
            </a:r>
          </a:p>
          <a:p>
            <a:pPr defTabSz="357896"/>
            <a:r>
              <a:rPr lang="ru-RU" sz="1000" dirty="0" smtClean="0">
                <a:solidFill>
                  <a:srgbClr val="003366"/>
                </a:solidFill>
              </a:rPr>
              <a:t>«Об особенностях </a:t>
            </a:r>
            <a:r>
              <a:rPr lang="ru-RU" sz="1000" dirty="0">
                <a:solidFill>
                  <a:srgbClr val="003366"/>
                </a:solidFill>
              </a:rPr>
              <a:t>формирования кассового </a:t>
            </a:r>
            <a:r>
              <a:rPr lang="ru-RU" sz="1000" dirty="0" smtClean="0">
                <a:solidFill>
                  <a:srgbClr val="003366"/>
                </a:solidFill>
              </a:rPr>
              <a:t>чека коррекции»</a:t>
            </a:r>
          </a:p>
          <a:p>
            <a:pPr defTabSz="357896"/>
            <a:endParaRPr lang="ru-RU" sz="1000" dirty="0">
              <a:solidFill>
                <a:prstClr val="black"/>
              </a:solidFill>
            </a:endParaRPr>
          </a:p>
          <a:p>
            <a:pPr defTabSz="357896"/>
            <a:endParaRPr lang="ru-RU" sz="1000" dirty="0" smtClean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60644" y="3800011"/>
            <a:ext cx="306760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57896"/>
            <a:r>
              <a:rPr lang="ru-RU" sz="1000" dirty="0">
                <a:solidFill>
                  <a:srgbClr val="003366"/>
                </a:solidFill>
              </a:rPr>
              <a:t>от 18.12.2024 № АБ-4-20/14344@ </a:t>
            </a:r>
            <a:endParaRPr lang="ru-RU" sz="1000" dirty="0" smtClean="0">
              <a:solidFill>
                <a:srgbClr val="003366"/>
              </a:solidFill>
            </a:endParaRPr>
          </a:p>
          <a:p>
            <a:pPr defTabSz="357896"/>
            <a:r>
              <a:rPr lang="ru-RU" sz="1000" dirty="0" smtClean="0">
                <a:solidFill>
                  <a:srgbClr val="003366"/>
                </a:solidFill>
              </a:rPr>
              <a:t>«</a:t>
            </a:r>
            <a:r>
              <a:rPr lang="ru-RU" sz="1000" dirty="0">
                <a:solidFill>
                  <a:srgbClr val="003366"/>
                </a:solidFill>
              </a:rPr>
              <a:t>О направлении методических рекомендаций» </a:t>
            </a:r>
            <a:endParaRPr lang="ru-RU" sz="1000" dirty="0" smtClean="0">
              <a:solidFill>
                <a:srgbClr val="003366"/>
              </a:solidFill>
            </a:endParaRPr>
          </a:p>
          <a:p>
            <a:pPr defTabSz="357896"/>
            <a:endParaRPr lang="ru-RU" sz="1000" dirty="0">
              <a:solidFill>
                <a:prstClr val="black"/>
              </a:solidFill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068" y="4225088"/>
            <a:ext cx="864096" cy="861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588" y="4185210"/>
            <a:ext cx="905660" cy="901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317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FE48771-5F46-811A-838A-79E350386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25000" lnSpcReduction="20000"/>
          </a:bodyPr>
          <a:lstStyle/>
          <a:p>
            <a:fld id="{4C6B8470-55A6-CF4B-ABEF-5E5F70F4E2F5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43C4EA9-1284-5A71-481C-52F3405A0D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8927" y="1395793"/>
            <a:ext cx="1041622" cy="1190425"/>
          </a:xfrm>
          <a:prstGeom prst="rect">
            <a:avLst/>
          </a:prstGeom>
        </p:spPr>
      </p:pic>
      <p:sp>
        <p:nvSpPr>
          <p:cNvPr id="9" name="Текст 6">
            <a:extLst>
              <a:ext uri="{FF2B5EF4-FFF2-40B4-BE49-F238E27FC236}">
                <a16:creationId xmlns="" xmlns:a16="http://schemas.microsoft.com/office/drawing/2014/main" id="{8CF6B2E3-DDF6-66CC-7A8D-07C6FF67516D}"/>
              </a:ext>
            </a:extLst>
          </p:cNvPr>
          <p:cNvSpPr txBox="1">
            <a:spLocks/>
          </p:cNvSpPr>
          <p:nvPr/>
        </p:nvSpPr>
        <p:spPr bwMode="auto">
          <a:xfrm>
            <a:off x="1811771" y="3003798"/>
            <a:ext cx="5399902" cy="46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eaLnBrk="0" hangingPunct="0">
              <a:lnSpc>
                <a:spcPct val="100000"/>
              </a:lnSpc>
              <a:spcBef>
                <a:spcPct val="20000"/>
              </a:spcBef>
              <a:buFont typeface="+mj-lt"/>
              <a:buNone/>
              <a:defRPr sz="2700" b="1" i="0" baseline="0">
                <a:solidFill>
                  <a:srgbClr val="EEF2F8"/>
                </a:solidFill>
                <a:cs typeface="Arial" panose="020B0604020202020204" pitchFamily="34" charset="0"/>
              </a:defRPr>
            </a:lvl1pPr>
            <a:lvl2pPr marL="284505" indent="73301" eaLnBrk="0" hangingPunct="0">
              <a:spcBef>
                <a:spcPct val="20000"/>
              </a:spcBef>
              <a:buFont typeface="Arial" pitchFamily="34" charset="0"/>
              <a:defRPr sz="1900">
                <a:solidFill>
                  <a:srgbClr val="504F53"/>
                </a:solidFill>
                <a:latin typeface="+mj-lt"/>
              </a:defRPr>
            </a:lvl2pPr>
            <a:lvl3pPr marL="557828" indent="-203750" eaLnBrk="0" hangingPunct="0">
              <a:spcBef>
                <a:spcPct val="20000"/>
              </a:spcBef>
              <a:buFont typeface="Arial" pitchFamily="34" charset="0"/>
              <a:buChar char="•"/>
              <a:defRPr sz="1900">
                <a:solidFill>
                  <a:srgbClr val="504F53"/>
                </a:solidFill>
                <a:latin typeface="+mj-lt"/>
              </a:defRPr>
            </a:lvl3pPr>
            <a:lvl4pPr marL="1252317" indent="-970297" algn="just" eaLnBrk="0" hangingPunct="0">
              <a:lnSpc>
                <a:spcPts val="1409"/>
              </a:lnSpc>
              <a:spcBef>
                <a:spcPts val="313"/>
              </a:spcBef>
              <a:buFont typeface="Arial" pitchFamily="34" charset="0"/>
              <a:defRPr sz="1300">
                <a:solidFill>
                  <a:srgbClr val="504F53"/>
                </a:solidFill>
                <a:latin typeface="+mj-lt"/>
              </a:defRPr>
            </a:lvl4pPr>
            <a:lvl5pPr marL="1123109" indent="308110" eaLnBrk="0" hangingPunct="0">
              <a:lnSpc>
                <a:spcPts val="1409"/>
              </a:lnSpc>
              <a:spcBef>
                <a:spcPts val="313"/>
              </a:spcBef>
              <a:buFont typeface="Arial" pitchFamily="34" charset="0"/>
              <a:defRPr sz="1100">
                <a:solidFill>
                  <a:srgbClr val="8D8C90"/>
                </a:solidFill>
                <a:latin typeface="+mj-lt"/>
              </a:defRPr>
            </a:lvl5pPr>
            <a:lvl6pPr marL="2244813" indent="-204074" defTabSz="816296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</a:defRPr>
            </a:lvl6pPr>
            <a:lvl7pPr marL="2652961" indent="-204074" defTabSz="816296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</a:defRPr>
            </a:lvl7pPr>
            <a:lvl8pPr marL="3061109" indent="-204074" defTabSz="816296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</a:defRPr>
            </a:lvl8pPr>
            <a:lvl9pPr marL="3469256" indent="-204074" defTabSz="816296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</a:defRPr>
            </a:lvl9pPr>
          </a:lstStyle>
          <a:p>
            <a:r>
              <a:rPr lang="ru-RU" dirty="0">
                <a:solidFill>
                  <a:srgbClr val="003366"/>
                </a:solidFill>
                <a:latin typeface="+mn-lt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90646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Другая 1">
      <a:dk1>
        <a:srgbClr val="00B05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20558</TotalTime>
  <Words>401</Words>
  <Application>Microsoft Office PowerPoint</Application>
  <PresentationFormat>Экран (16:9)</PresentationFormat>
  <Paragraphs>84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Present_FNS2012_A4</vt:lpstr>
      <vt:lpstr>Презентация PowerPoint</vt:lpstr>
      <vt:lpstr>Что такое ККТ и зачем она нужна Контрольно‑кассовая техника (ККТ) — это оборудование для:</vt:lpstr>
      <vt:lpstr>Что считается риском при работе с ККТ Индикатор риска — это параметр, который сам по себе не является нарушением, но сигнализирует о возможной проблеме.</vt:lpstr>
      <vt:lpstr>Основные риски и их последствия</vt:lpstr>
      <vt:lpstr>Как минимизировать риски</vt:lpstr>
      <vt:lpstr>Принципы проведения коррекции для версий ФФД</vt:lpstr>
      <vt:lpstr>Исправление ошибок – формирование кассовых чеков коррекции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Креславский-Смирнов</dc:creator>
  <cp:lastModifiedBy>Ильтинский Дмитрий Олегович</cp:lastModifiedBy>
  <cp:revision>2692</cp:revision>
  <cp:lastPrinted>2024-02-29T14:29:02Z</cp:lastPrinted>
  <dcterms:created xsi:type="dcterms:W3CDTF">2013-02-13T06:35:45Z</dcterms:created>
  <dcterms:modified xsi:type="dcterms:W3CDTF">2026-02-18T12:43:53Z</dcterms:modified>
</cp:coreProperties>
</file>